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0CC0-A8EB-43C1-803B-293A298ED436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7347-EA7A-40A7-8866-08DC85AD1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174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0CC0-A8EB-43C1-803B-293A298ED436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7347-EA7A-40A7-8866-08DC85AD1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229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0CC0-A8EB-43C1-803B-293A298ED436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7347-EA7A-40A7-8866-08DC85AD1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734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0CC0-A8EB-43C1-803B-293A298ED436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7347-EA7A-40A7-8866-08DC85AD153E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6614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0CC0-A8EB-43C1-803B-293A298ED436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7347-EA7A-40A7-8866-08DC85AD1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897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0CC0-A8EB-43C1-803B-293A298ED436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7347-EA7A-40A7-8866-08DC85AD1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1302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0CC0-A8EB-43C1-803B-293A298ED436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7347-EA7A-40A7-8866-08DC85AD1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3595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0CC0-A8EB-43C1-803B-293A298ED436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7347-EA7A-40A7-8866-08DC85AD1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933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0CC0-A8EB-43C1-803B-293A298ED436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7347-EA7A-40A7-8866-08DC85AD1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690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0CC0-A8EB-43C1-803B-293A298ED436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7347-EA7A-40A7-8866-08DC85AD1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135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0CC0-A8EB-43C1-803B-293A298ED436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7347-EA7A-40A7-8866-08DC85AD1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4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0CC0-A8EB-43C1-803B-293A298ED436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7347-EA7A-40A7-8866-08DC85AD1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328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0CC0-A8EB-43C1-803B-293A298ED436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7347-EA7A-40A7-8866-08DC85AD1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2312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0CC0-A8EB-43C1-803B-293A298ED436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7347-EA7A-40A7-8866-08DC85AD1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553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0CC0-A8EB-43C1-803B-293A298ED436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7347-EA7A-40A7-8866-08DC85AD1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485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0CC0-A8EB-43C1-803B-293A298ED436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7347-EA7A-40A7-8866-08DC85AD1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188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90CC0-A8EB-43C1-803B-293A298ED436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07347-EA7A-40A7-8866-08DC85AD1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871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CF90CC0-A8EB-43C1-803B-293A298ED436}" type="datetimeFigureOut">
              <a:rPr lang="ru-RU" smtClean="0"/>
              <a:t>30.09.2024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07347-EA7A-40A7-8866-08DC85AD15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3920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FDAEB-70CD-4F42-AC5A-BE4253B18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403411"/>
            <a:ext cx="9144000" cy="2765893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Презентация на тему: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Система запретов для социального педагога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5967BA4-E789-4713-B024-C8D992B8A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257428"/>
            <a:ext cx="8825658" cy="1578596"/>
          </a:xfrm>
        </p:spPr>
        <p:txBody>
          <a:bodyPr>
            <a:normAutofit/>
          </a:bodyPr>
          <a:lstStyle/>
          <a:p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Выполнил студент 3 курса</a:t>
            </a:r>
          </a:p>
          <a:p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Группы ДРПК-51</a:t>
            </a:r>
          </a:p>
          <a:p>
            <a:r>
              <a:rPr lang="ru-R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Гоголев Виктор</a:t>
            </a:r>
          </a:p>
        </p:txBody>
      </p:sp>
    </p:spTree>
    <p:extLst>
      <p:ext uri="{BB962C8B-B14F-4D97-AF65-F5344CB8AC3E}">
        <p14:creationId xmlns:p14="http://schemas.microsoft.com/office/powerpoint/2010/main" val="1361237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19486-F94D-423D-81C6-DF2DE7E01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31" y="152399"/>
            <a:ext cx="8947522" cy="1228166"/>
          </a:xfrm>
        </p:spPr>
        <p:txBody>
          <a:bodyPr/>
          <a:lstStyle/>
          <a:p>
            <a:pPr algn="ctr"/>
            <a:r>
              <a:rPr lang="ru-RU" sz="3600" b="0" i="1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Этический кодекс деятельности социального педагога.</a:t>
            </a:r>
            <a:b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69F5A8-A76C-4847-9684-7576D479B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35" y="1524000"/>
            <a:ext cx="11053483" cy="50740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b="0" i="0" dirty="0">
                <a:effectLst/>
                <a:latin typeface="Arial" panose="020B0604020202020204" pitchFamily="34" charset="0"/>
              </a:rPr>
              <a:t>Данный кодекс распространяется на все виды деятельности социального педагога.</a:t>
            </a:r>
          </a:p>
          <a:p>
            <a:pPr marL="0" indent="0" algn="just">
              <a:buNone/>
            </a:pPr>
            <a:r>
              <a:rPr lang="ru-RU" b="0" i="0" dirty="0">
                <a:effectLst/>
                <a:latin typeface="Arial" panose="020B0604020202020204" pitchFamily="34" charset="0"/>
              </a:rPr>
              <a:t>Кодекс составлен в соответствии с Российским законодательством.</a:t>
            </a:r>
          </a:p>
          <a:p>
            <a:pPr marL="0" indent="0" algn="just">
              <a:buNone/>
            </a:pPr>
            <a:r>
              <a:rPr lang="ru-RU" b="0" i="0" dirty="0">
                <a:effectLst/>
                <a:latin typeface="Arial" panose="020B0604020202020204" pitchFamily="34" charset="0"/>
              </a:rPr>
              <a:t>Основными этическими принципами деятельности социального педагога являются:</a:t>
            </a:r>
          </a:p>
          <a:p>
            <a:pPr marL="0" indent="0" algn="just">
              <a:buNone/>
            </a:pPr>
            <a:endParaRPr lang="ru-RU" b="0" i="0" dirty="0">
              <a:effectLst/>
              <a:latin typeface="Arial" panose="020B0604020202020204" pitchFamily="34" charset="0"/>
            </a:endParaRPr>
          </a:p>
          <a:p>
            <a:r>
              <a:rPr lang="ru-RU" b="0" i="1" dirty="0">
                <a:effectLst/>
                <a:latin typeface="Arial" panose="020B0604020202020204" pitchFamily="34" charset="0"/>
              </a:rPr>
              <a:t>1. Принцип конфиденциальности и информированности клиента</a:t>
            </a:r>
          </a:p>
          <a:p>
            <a:r>
              <a:rPr lang="ru-RU" b="0" i="1" dirty="0">
                <a:effectLst/>
                <a:latin typeface="Arial" panose="020B0604020202020204" pitchFamily="34" charset="0"/>
              </a:rPr>
              <a:t>2. Принцип компетентности</a:t>
            </a:r>
            <a:endParaRPr lang="ru-RU" i="1" dirty="0">
              <a:latin typeface="Arial" panose="020B0604020202020204" pitchFamily="34" charset="0"/>
            </a:endParaRPr>
          </a:p>
          <a:p>
            <a:r>
              <a:rPr lang="ru-RU" b="0" i="1" dirty="0">
                <a:effectLst/>
                <a:latin typeface="Arial" panose="020B0604020202020204" pitchFamily="34" charset="0"/>
              </a:rPr>
              <a:t>3. Принцип ответственности</a:t>
            </a:r>
          </a:p>
          <a:p>
            <a:r>
              <a:rPr lang="ru-RU" b="0" i="1" dirty="0">
                <a:effectLst/>
                <a:latin typeface="Arial" panose="020B0604020202020204" pitchFamily="34" charset="0"/>
              </a:rPr>
              <a:t>4. Принцип этической и юридической правомочности</a:t>
            </a:r>
            <a:endParaRPr lang="ru-RU" i="1" dirty="0">
              <a:latin typeface="Arial" panose="020B0604020202020204" pitchFamily="34" charset="0"/>
            </a:endParaRPr>
          </a:p>
          <a:p>
            <a:r>
              <a:rPr lang="ru-RU" b="0" i="1" dirty="0">
                <a:effectLst/>
                <a:latin typeface="Arial" panose="020B0604020202020204" pitchFamily="34" charset="0"/>
              </a:rPr>
              <a:t>5. Принцип квалифицированной пропаганды социальной педагогики</a:t>
            </a:r>
          </a:p>
          <a:p>
            <a:r>
              <a:rPr lang="ru-RU" b="0" i="1" dirty="0">
                <a:effectLst/>
                <a:latin typeface="Arial" panose="020B0604020202020204" pitchFamily="34" charset="0"/>
              </a:rPr>
              <a:t>6. Принцип благополучия ребёнка</a:t>
            </a:r>
          </a:p>
          <a:p>
            <a:r>
              <a:rPr lang="ru-RU" b="0" i="1" dirty="0">
                <a:effectLst/>
                <a:latin typeface="Arial" panose="020B0604020202020204" pitchFamily="34" charset="0"/>
              </a:rPr>
              <a:t>7. Принцип профессиональной кооперации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530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01EFA-286C-4143-984C-0D9122C7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65847"/>
            <a:ext cx="9691176" cy="1400530"/>
          </a:xfrm>
        </p:spPr>
        <p:txBody>
          <a:bodyPr/>
          <a:lstStyle/>
          <a:p>
            <a:pPr algn="ctr"/>
            <a:r>
              <a:rPr lang="ru-RU" b="0" i="1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1. Принцип конфиденциальности и информированности клиента</a:t>
            </a:r>
            <a:br>
              <a:rPr lang="ru-RU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6E6648-F594-49B1-98D0-022F30E7B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76" y="1566377"/>
            <a:ext cx="11519647" cy="5125776"/>
          </a:xfrm>
        </p:spPr>
        <p:txBody>
          <a:bodyPr>
            <a:noAutofit/>
          </a:bodyPr>
          <a:lstStyle/>
          <a:p>
            <a:pPr algn="just"/>
            <a:r>
              <a:rPr lang="ru-RU" sz="1500" b="0" i="0" dirty="0">
                <a:effectLst/>
                <a:latin typeface="Arial" panose="020B0604020202020204" pitchFamily="34" charset="0"/>
              </a:rPr>
              <a:t>- Полученная информация не подлежит сознательному или случайному разглашению. При необходимости передачи её третьим лицам, информация предоставляется в форме, исключающей её использование против интересов ребёнка.</a:t>
            </a:r>
          </a:p>
          <a:p>
            <a:pPr algn="just"/>
            <a:r>
              <a:rPr lang="ru-RU" sz="1500" b="0" i="0" dirty="0">
                <a:effectLst/>
                <a:latin typeface="Arial" panose="020B0604020202020204" pitchFamily="34" charset="0"/>
              </a:rPr>
              <a:t>- Участие обучающихся, воспитанников, их родителей, педагогов в социально-психолого-педагогических процедурах, таких как диагностика, консультирование, коррекция и др., должно быть осознанным и добровольным.</a:t>
            </a:r>
          </a:p>
          <a:p>
            <a:pPr algn="just"/>
            <a:r>
              <a:rPr lang="ru-RU" sz="1500" b="0" i="0" dirty="0">
                <a:effectLst/>
                <a:latin typeface="Arial" panose="020B0604020202020204" pitchFamily="34" charset="0"/>
              </a:rPr>
              <a:t>- Лица, участвующие в социально-педагогических исследованиях, тренингах и других мероприятиях, проводимых социальным педагогом. Должны быть осведомлены об объёме и характере работы. Социальный педагог обязан информировать участников о тех аспектах деятельности, которые повлияют на их решение участвовать или не участвовать в предстоящей работе. К таким аспектам могут относиться физический дискомфорт, неприятный эмоциональный опыт и др.</a:t>
            </a:r>
          </a:p>
          <a:p>
            <a:pPr algn="just"/>
            <a:r>
              <a:rPr lang="ru-RU" sz="1500" b="0" i="0" dirty="0">
                <a:effectLst/>
                <a:latin typeface="Arial" panose="020B0604020202020204" pitchFamily="34" charset="0"/>
              </a:rPr>
              <a:t>- При работе с обучающимися, воспитанниками, их родителями и педагогами специалист использует доступный для понимания клиентов язык.</a:t>
            </a:r>
          </a:p>
          <a:p>
            <a:pPr algn="just"/>
            <a:r>
              <a:rPr lang="ru-RU" sz="1500" b="0" i="0" dirty="0">
                <a:effectLst/>
                <a:latin typeface="Arial" panose="020B0604020202020204" pitchFamily="34" charset="0"/>
              </a:rPr>
              <a:t>- Заключение социального педагога по результатам исследований не должно носить категоричный характер. Оно может быть предложено клиенту только в виде чётких рекомендаций, не содержащих в себе заведомо невыполнимых условий.</a:t>
            </a:r>
          </a:p>
          <a:p>
            <a:pPr algn="just"/>
            <a:r>
              <a:rPr lang="ru-RU" sz="1500" b="0" i="0" dirty="0">
                <a:effectLst/>
                <a:latin typeface="Arial" panose="020B0604020202020204" pitchFamily="34" charset="0"/>
              </a:rPr>
              <a:t>- Подсчёты социального педагога о профессиональной деятельности, описание результатов его работы и публикации представляются в форме, исключающей идентификация личности клиентов окружающими людьми, не включёнными в круг специалистов, работающих с данным клиентом.</a:t>
            </a:r>
          </a:p>
          <a:p>
            <a:pPr algn="just"/>
            <a:r>
              <a:rPr lang="ru-RU" sz="1500" b="0" i="0" dirty="0">
                <a:effectLst/>
                <a:latin typeface="Arial" panose="020B0604020202020204" pitchFamily="34" charset="0"/>
              </a:rPr>
              <a:t>- Присутствие третьих лиц во время консультирования допускается только с предварительного согласия клиента или лиц, несущих за него ответственность (родителей или лиц, их заменяющих).</a:t>
            </a:r>
          </a:p>
        </p:txBody>
      </p:sp>
    </p:spTree>
    <p:extLst>
      <p:ext uri="{BB962C8B-B14F-4D97-AF65-F5344CB8AC3E}">
        <p14:creationId xmlns:p14="http://schemas.microsoft.com/office/powerpoint/2010/main" val="979075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9E6B8-D74B-4034-9F9D-C5FD94FF6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088" y="121023"/>
            <a:ext cx="9404723" cy="1400530"/>
          </a:xfrm>
        </p:spPr>
        <p:txBody>
          <a:bodyPr/>
          <a:lstStyle/>
          <a:p>
            <a:r>
              <a:rPr lang="ru-RU" b="0" i="1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2. Принцип компетентности</a:t>
            </a:r>
            <a:endParaRPr lang="ru-RU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BFEBB4-846B-4ACB-B55E-333C588DD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847" y="1214717"/>
            <a:ext cx="6051455" cy="5015754"/>
          </a:xfrm>
        </p:spPr>
        <p:txBody>
          <a:bodyPr>
            <a:normAutofit/>
          </a:bodyPr>
          <a:lstStyle/>
          <a:p>
            <a:pPr algn="ctr"/>
            <a:r>
              <a:rPr lang="ru-RU" sz="3200" b="0" i="0" dirty="0">
                <a:effectLst/>
                <a:latin typeface="Arial" panose="020B0604020202020204" pitchFamily="34" charset="0"/>
              </a:rPr>
              <a:t>Социальный педагог обязан чётко определить и учитывать в своей деятельности степень собственной ответственности за выбор процедур и методов работы</a:t>
            </a:r>
            <a:r>
              <a:rPr lang="ru-RU" b="0" i="0" dirty="0">
                <a:effectLst/>
                <a:latin typeface="Arial" panose="020B0604020202020204" pitchFamily="34" charset="0"/>
              </a:rPr>
              <a:t>.</a:t>
            </a:r>
            <a:endParaRPr lang="ru-RU" dirty="0"/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9ACC9EAB-E0A3-45C4-8DDD-4532180C9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020" y="1344706"/>
            <a:ext cx="5051801" cy="340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676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9ECD7-D2F2-4FE4-AB04-41C544617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593" y="170328"/>
            <a:ext cx="9404723" cy="990600"/>
          </a:xfrm>
        </p:spPr>
        <p:txBody>
          <a:bodyPr/>
          <a:lstStyle/>
          <a:p>
            <a:r>
              <a:rPr lang="ru-RU" i="1" dirty="0">
                <a:solidFill>
                  <a:schemeClr val="tx1">
                    <a:lumMod val="85000"/>
                  </a:schemeClr>
                </a:solidFill>
              </a:rPr>
              <a:t>3. Принцип ответственности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C243FD-0D71-4E59-8BD8-BEDB10423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81954"/>
            <a:ext cx="10066712" cy="540571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ru-RU" dirty="0"/>
              <a:t>- Социальный педагог несёт ответственность за соблюдение кодекса независимо от того, проводит он социально-педагогическую, коррекционную работу сам или она идёт под его руководством.</a:t>
            </a:r>
          </a:p>
          <a:p>
            <a:pPr algn="just"/>
            <a:r>
              <a:rPr lang="ru-RU" dirty="0"/>
              <a:t>- Проводя исследования, социальный педагог заботится, прежде всего, о благополучии людей и не использует результаты работы им во вред.</a:t>
            </a:r>
          </a:p>
          <a:p>
            <a:pPr algn="just"/>
            <a:r>
              <a:rPr lang="ru-RU" dirty="0"/>
              <a:t>- Социальный педагог несёт профессиональную ответственность за собственные высказывания (определения).</a:t>
            </a:r>
          </a:p>
          <a:p>
            <a:pPr algn="just"/>
            <a:r>
              <a:rPr lang="ru-RU" dirty="0"/>
              <a:t>- В случаях, когда ребёнок не достиг 16-летнего возраста, согласия на его участие в психологических процедурах должны дать родители или лица, их заменяющие.</a:t>
            </a:r>
          </a:p>
          <a:p>
            <a:pPr algn="just"/>
            <a:r>
              <a:rPr lang="ru-RU" dirty="0"/>
              <a:t>- Социальный педагог в публичных выступлениях не имеет права пользоваться не проверенной информацией, вводить людей в заблуждение относительно своего образования и степени компетентности.</a:t>
            </a:r>
          </a:p>
          <a:p>
            <a:pPr algn="just"/>
            <a:r>
              <a:rPr lang="ru-RU" dirty="0"/>
              <a:t>- Социальный педагог может не информировать клиента об истинных целях диагностических процедур только в тех случаях, когда альтернативные пути достижения этих целей не возможны.</a:t>
            </a:r>
          </a:p>
          <a:p>
            <a:pPr algn="just"/>
            <a:r>
              <a:rPr lang="ru-RU" dirty="0"/>
              <a:t>- При принятии решения об оказании социально-педагогической помощи несовершеннолетним лицам, находящимся в остром стрессовом состоянии, социальным сиротам, несовершеннолетним матерям, недееспособным лицам и т.п. социальный педагог несёт ответственность за последствия выбранного и использованного им вмешательства.</a:t>
            </a:r>
          </a:p>
        </p:txBody>
      </p:sp>
    </p:spTree>
    <p:extLst>
      <p:ext uri="{BB962C8B-B14F-4D97-AF65-F5344CB8AC3E}">
        <p14:creationId xmlns:p14="http://schemas.microsoft.com/office/powerpoint/2010/main" val="186964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252614-4F4F-4786-9756-42FBD4DE8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547" y="60717"/>
            <a:ext cx="8273771" cy="1400530"/>
          </a:xfrm>
        </p:spPr>
        <p:txBody>
          <a:bodyPr/>
          <a:lstStyle/>
          <a:p>
            <a:r>
              <a:rPr lang="ru-RU" i="1" dirty="0">
                <a:solidFill>
                  <a:schemeClr val="tx1">
                    <a:lumMod val="85000"/>
                  </a:schemeClr>
                </a:solidFill>
              </a:rPr>
              <a:t>4. Принцип этической и юридической правомочности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E15DE4-AF2A-4610-9554-6C7D377CE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812" y="1593272"/>
            <a:ext cx="6714564" cy="380348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ru-RU" dirty="0"/>
              <a:t>- Социальный педагог планирует и проводит исследования в соответствии с действующим законодательством и профессиональными требованиями к проведению социально-педагогической деятельности.</a:t>
            </a:r>
          </a:p>
          <a:p>
            <a:pPr algn="just"/>
            <a:r>
              <a:rPr lang="ru-RU" dirty="0"/>
              <a:t>- В случае расхождения между нормами данного Кодекса и обязанностями, вменяемыми ему администрацией образовательного учреждения, социальный педагог руководствуется нормами данного Кодекса.</a:t>
            </a:r>
          </a:p>
          <a:p>
            <a:pPr algn="just"/>
            <a:r>
              <a:rPr lang="ru-RU" dirty="0"/>
              <a:t>- Нормы данного Кодекса распространяются только на профессиональные отношения социального педагога с клиентом и другими субъектами образовательного процесса.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F0CC2C-7CFE-4345-BF5B-265651827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023" y="1593272"/>
            <a:ext cx="4760259" cy="31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6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246109-2CB2-4130-9350-9D302E74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652" y="174812"/>
            <a:ext cx="10237042" cy="1400530"/>
          </a:xfrm>
        </p:spPr>
        <p:txBody>
          <a:bodyPr/>
          <a:lstStyle/>
          <a:p>
            <a:r>
              <a:rPr lang="ru-RU" i="1" dirty="0">
                <a:solidFill>
                  <a:schemeClr val="tx1">
                    <a:lumMod val="75000"/>
                  </a:schemeClr>
                </a:solidFill>
              </a:rPr>
              <a:t>5. Принцип квалифицированной пропаганды социальной </a:t>
            </a:r>
            <a:r>
              <a:rPr lang="ru-RU" dirty="0">
                <a:solidFill>
                  <a:schemeClr val="tx1">
                    <a:lumMod val="75000"/>
                  </a:schemeClr>
                </a:solidFill>
              </a:rPr>
              <a:t>педагогики</a:t>
            </a:r>
            <a:br>
              <a:rPr lang="ru-RU" dirty="0">
                <a:solidFill>
                  <a:schemeClr val="tx1">
                    <a:lumMod val="75000"/>
                  </a:schemeClr>
                </a:solidFill>
              </a:rPr>
            </a:br>
            <a:endParaRPr lang="ru-RU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9850A3-B836-4793-926E-4707C80AD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653" y="1667435"/>
            <a:ext cx="6902172" cy="4195481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ru-RU" dirty="0"/>
              <a:t>- В любых сообщениях, предназначенных для людей, не имеющих специального образования, социальному педагогу следует избегать избыточной информации, раскрывающей суть профессиональных методов его работы. Подобная информация необходима только в сообщениях для специалистов.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- Социальному педагогу целесообразно воздержаться от любых высказываний, которые могут повлечь за собой неоправданные ожидания от его профессиональной деятельности.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- В соответствии с действительным состоянием науки и практики на данный момент социальный педагог обязан профессионально и точно пропагандировать возможности и достижения социальной педагогики.</a:t>
            </a: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A6BABECC-4B82-4CE4-B7CD-D12F1B918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294" y="2221452"/>
            <a:ext cx="4303059" cy="279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87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CD6864-83B9-4180-80E9-B226E765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94" y="282389"/>
            <a:ext cx="9404723" cy="900953"/>
          </a:xfrm>
        </p:spPr>
        <p:txBody>
          <a:bodyPr/>
          <a:lstStyle/>
          <a:p>
            <a:r>
              <a:rPr lang="ru-RU" b="0" i="1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6. Принцип благополучия ребёнка</a:t>
            </a:r>
            <a:br>
              <a:rPr lang="ru-RU" b="0" i="1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</a:br>
            <a:endParaRPr lang="ru-RU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449341-08A8-4B8F-B3F2-6937EA17D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885" y="1183341"/>
            <a:ext cx="6233810" cy="5392269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ru-RU" b="0" i="0" dirty="0">
                <a:effectLst/>
                <a:latin typeface="Arial" panose="020B0604020202020204" pitchFamily="34" charset="0"/>
              </a:rPr>
              <a:t>- В своих профессиональных действиях социальный педагог ориентируется на благополучие клиента и учитывает права всех субъектов образовательного процесса. В случаях, когда обязанности социального педагога вступают в противоречие с этическими нормами, специалист разрешает эти конфликты, руководствуясь принципом «не навреди».</a:t>
            </a:r>
          </a:p>
          <a:p>
            <a:pPr algn="just"/>
            <a:r>
              <a:rPr lang="ru-RU" b="0" i="0" dirty="0">
                <a:effectLst/>
                <a:latin typeface="Arial" panose="020B0604020202020204" pitchFamily="34" charset="0"/>
              </a:rPr>
              <a:t>- В профессиональной деятельности социального педагога системы общего образования приоритетными объявляются права и интересы ребёнка как основного субъекта образовательного процесса.</a:t>
            </a:r>
          </a:p>
          <a:p>
            <a:pPr algn="just"/>
            <a:r>
              <a:rPr lang="ru-RU" b="0" i="0" dirty="0">
                <a:effectLst/>
                <a:latin typeface="Arial" panose="020B0604020202020204" pitchFamily="34" charset="0"/>
              </a:rPr>
              <a:t>- Социальный педагог придерживается доброжелательного и </a:t>
            </a:r>
            <a:r>
              <a:rPr lang="ru-RU" b="0" i="0" dirty="0" err="1">
                <a:effectLst/>
                <a:latin typeface="Arial" panose="020B0604020202020204" pitchFamily="34" charset="0"/>
              </a:rPr>
              <a:t>безоценочного</a:t>
            </a:r>
            <a:r>
              <a:rPr lang="ru-RU" b="0" i="0" dirty="0">
                <a:effectLst/>
                <a:latin typeface="Arial" panose="020B0604020202020204" pitchFamily="34" charset="0"/>
              </a:rPr>
              <a:t> отношения к ребёнку. В ходе обследований социальный педагог должен выявлять и подчёркивать способности и возможности ребёнка.</a:t>
            </a:r>
          </a:p>
          <a:p>
            <a:pPr algn="just"/>
            <a:r>
              <a:rPr lang="ru-RU" b="0" i="0" dirty="0">
                <a:effectLst/>
                <a:latin typeface="Arial" panose="020B0604020202020204" pitchFamily="34" charset="0"/>
              </a:rPr>
              <a:t>- Социальный педагог в ходе профессиональной деятельности не должен допусками дискриминации клиентов по социальному статусу, возрасту, полу, национальности, вероисповеданию, интеллекту и другим различиям.</a:t>
            </a:r>
          </a:p>
          <a:p>
            <a:endParaRPr lang="ru-RU" dirty="0"/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BE46B96C-A44B-4379-85D6-3ADE526B2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101" y="1994585"/>
            <a:ext cx="4849252" cy="32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02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AD1D32-C40C-4D61-AD3B-8E7BEA72D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24" y="291353"/>
            <a:ext cx="11134165" cy="1400530"/>
          </a:xfrm>
        </p:spPr>
        <p:txBody>
          <a:bodyPr/>
          <a:lstStyle/>
          <a:p>
            <a:r>
              <a:rPr lang="ru-RU" b="0" i="1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7. Принцип профессиональной кооперации</a:t>
            </a:r>
            <a:br>
              <a:rPr lang="ru-RU" i="1" dirty="0">
                <a:solidFill>
                  <a:schemeClr val="tx1">
                    <a:lumMod val="75000"/>
                  </a:schemeClr>
                </a:solidFill>
              </a:rPr>
            </a:br>
            <a:endParaRPr lang="ru-RU" i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91ECA0-1319-49EF-B2E9-313396CE8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030" y="1174375"/>
            <a:ext cx="6624264" cy="5567084"/>
          </a:xfrm>
        </p:spPr>
        <p:txBody>
          <a:bodyPr>
            <a:normAutofit fontScale="92500"/>
          </a:bodyPr>
          <a:lstStyle/>
          <a:p>
            <a:pPr algn="just"/>
            <a:r>
              <a:rPr lang="ru-RU" sz="2400" b="0" i="0" dirty="0">
                <a:effectLst/>
                <a:latin typeface="Arial" panose="020B0604020202020204" pitchFamily="34" charset="0"/>
              </a:rPr>
              <a:t>- Работа социального педагога основывается на его обязанности проявлять уважение к другим специалистам и методам их работы, независимо от собственных методологических и методических предпочтений.</a:t>
            </a:r>
          </a:p>
          <a:p>
            <a:pPr algn="just"/>
            <a:r>
              <a:rPr lang="ru-RU" sz="2400" b="0" i="0" dirty="0">
                <a:effectLst/>
                <a:latin typeface="Arial" panose="020B0604020202020204" pitchFamily="34" charset="0"/>
              </a:rPr>
              <a:t>- Социальный педагог воздерживается от публичных оценок и замечаний о средствах и методах работы коллег в присутствии детей и родителей.</a:t>
            </a:r>
          </a:p>
          <a:p>
            <a:pPr algn="just"/>
            <a:r>
              <a:rPr lang="ru-RU" sz="2400" b="0" i="0" dirty="0">
                <a:effectLst/>
                <a:latin typeface="Arial" panose="020B0604020202020204" pitchFamily="34" charset="0"/>
              </a:rPr>
              <a:t>- Если то или иное нарушение профессиональной этики социальным педагогом не может быть устранено неформальным путём, то эта проблема обсуждается на заседании методического объединения социальных педагогов.</a:t>
            </a:r>
          </a:p>
          <a:p>
            <a:endParaRPr lang="ru-RU" sz="2400" dirty="0"/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E98D3585-9E20-4CBC-9966-378BF9D9D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100" y="2182858"/>
            <a:ext cx="4643718" cy="301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5422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</TotalTime>
  <Words>914</Words>
  <Application>Microsoft Office PowerPoint</Application>
  <PresentationFormat>Широкоэкранный</PresentationFormat>
  <Paragraphs>53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Ион</vt:lpstr>
      <vt:lpstr>Презентация на тему: Система запретов для социального педагога</vt:lpstr>
      <vt:lpstr>Этический кодекс деятельности социального педагога. </vt:lpstr>
      <vt:lpstr>1. Принцип конфиденциальности и информированности клиента </vt:lpstr>
      <vt:lpstr>2. Принцип компетентности</vt:lpstr>
      <vt:lpstr>3. Принцип ответственности </vt:lpstr>
      <vt:lpstr>4. Принцип этической и юридической правомочности </vt:lpstr>
      <vt:lpstr>5. Принцип квалифицированной пропаганды социальной педагогики </vt:lpstr>
      <vt:lpstr>6. Принцип благополучия ребёнка </vt:lpstr>
      <vt:lpstr>7. Принцип профессиональной кооперации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Viktor Gogolev</dc:creator>
  <cp:lastModifiedBy>Viktor Gogolev</cp:lastModifiedBy>
  <cp:revision>20</cp:revision>
  <dcterms:created xsi:type="dcterms:W3CDTF">2024-09-30T16:43:35Z</dcterms:created>
  <dcterms:modified xsi:type="dcterms:W3CDTF">2024-09-30T17:12:19Z</dcterms:modified>
</cp:coreProperties>
</file>